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6" r:id="rId3"/>
    <p:sldId id="474" r:id="rId4"/>
    <p:sldId id="476" r:id="rId6"/>
    <p:sldId id="482" r:id="rId7"/>
    <p:sldId id="477" r:id="rId8"/>
    <p:sldId id="494" r:id="rId9"/>
    <p:sldId id="495" r:id="rId10"/>
    <p:sldId id="496" r:id="rId11"/>
    <p:sldId id="484" r:id="rId12"/>
    <p:sldId id="497" r:id="rId13"/>
  </p:sldIdLst>
  <p:sldSz cx="9144000" cy="6858000" type="screen4x3"/>
  <p:notesSz cx="9926955" cy="6797675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000" b="1" i="0" u="none" kern="1200" baseline="0">
        <a:solidFill>
          <a:schemeClr val="bg1"/>
        </a:solidFill>
        <a:latin typeface="Courier New" panose="02070309020205020404" pitchFamily="49" charset="0"/>
        <a:ea typeface="华文楷体" panose="0201060004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777777"/>
    <a:srgbClr val="CC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76" y="-90"/>
      </p:cViewPr>
      <p:guideLst>
        <p:guide orient="horz" pos="2194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022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smtClean="0">
                <a:solidFill>
                  <a:srgbClr val="000000"/>
                </a:solidFill>
                <a:latin typeface="Gill Sans" charset="0"/>
                <a:ea typeface="ヒラギノ角ゴ Pro W3" charset="-120"/>
                <a:sym typeface="Gill Sans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 W3" charset="-120"/>
              <a:cs typeface="+mn-cs"/>
              <a:sym typeface="Gill San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313" y="0"/>
            <a:ext cx="422751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solidFill>
                  <a:srgbClr val="000000"/>
                </a:solidFill>
                <a:latin typeface="Gill Sans" charset="0"/>
                <a:ea typeface="ヒラギノ角ゴ Pro W3" charset="-120"/>
                <a:sym typeface="Gill Sans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 W3" charset="-120"/>
              <a:cs typeface="+mn-cs"/>
              <a:sym typeface="Gill Sans" charset="0"/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type="sldImg" idx="2"/>
          </p:nvPr>
        </p:nvSpPr>
        <p:spPr>
          <a:xfrm>
            <a:off x="3246438" y="522288"/>
            <a:ext cx="3409950" cy="255587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5088" y="3235325"/>
            <a:ext cx="7232650" cy="3078163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0650"/>
            <a:ext cx="4340225" cy="312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smtClean="0">
                <a:solidFill>
                  <a:srgbClr val="000000"/>
                </a:solidFill>
                <a:latin typeface="Gill Sans" charset="0"/>
                <a:ea typeface="ヒラギノ角ゴ Pro W3" charset="-120"/>
                <a:sym typeface="Gill Sans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 W3" charset="-120"/>
              <a:cs typeface="+mn-cs"/>
              <a:sym typeface="Gill Sans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313" y="6470650"/>
            <a:ext cx="4227513" cy="312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TW" altLang="en-US" sz="1200" b="0" dirty="0">
                <a:solidFill>
                  <a:srgbClr val="000000"/>
                </a:solidFill>
                <a:latin typeface="Gill Sans" charset="0"/>
                <a:ea typeface="ヒラギノ角ゴ Pro W3" charset="-120"/>
                <a:sym typeface="Gill Sans" charset="0"/>
              </a:rPr>
            </a:fld>
            <a:endParaRPr lang="zh-TW" altLang="en-US" sz="1200" b="0" dirty="0">
              <a:solidFill>
                <a:srgbClr val="000000"/>
              </a:solidFill>
              <a:latin typeface="Gill Sans" charset="0"/>
              <a:ea typeface="ヒラギノ角ゴ Pro W3" charset="-12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643255" rtl="0" eaLnBrk="0" fontAlgn="base" latinLnBrk="0" hangingPunct="0">
              <a:lnSpc>
                <a:spcPct val="10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2pPr>
      <a:lvl3pPr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3pPr>
      <a:lvl4pPr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4pPr>
      <a:lvl5pPr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5pPr>
      <a:lvl6pPr marL="457200"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6pPr>
      <a:lvl7pPr marL="914400"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7pPr>
      <a:lvl8pPr marL="1371600"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8pPr>
      <a:lvl9pPr marL="1828800" algn="ctr" defTabSz="643255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 W3" charset="-120"/>
          <a:sym typeface="Gill Sans" charset="0"/>
        </a:defRPr>
      </a:lvl9pPr>
    </p:titleStyle>
    <p:bodyStyle>
      <a:lvl1pPr marL="579755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82650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2pPr>
      <a:lvl3pPr marL="1195705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3pPr>
      <a:lvl4pPr marL="1517650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4pPr>
      <a:lvl5pPr marL="1821180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5pPr>
      <a:lvl6pPr marL="2278380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2735580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3192780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3649980" indent="-347980" algn="l" defTabSz="643255" rtl="0" eaLnBrk="0" fontAlgn="base" hangingPunct="0">
        <a:spcBef>
          <a:spcPts val="2675"/>
        </a:spcBef>
        <a:spcAft>
          <a:spcPct val="0"/>
        </a:spcAft>
        <a:buSzPct val="171000"/>
        <a:buFont typeface="Lucida Grande" charset="0"/>
        <a:buChar char="•"/>
        <a:defRPr sz="21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6"/>
          <p:cNvSpPr/>
          <p:nvPr/>
        </p:nvSpPr>
        <p:spPr>
          <a:xfrm>
            <a:off x="3822700" y="5751513"/>
            <a:ext cx="1490663" cy="3381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2051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2056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2057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2052" name="Text Box 31"/>
          <p:cNvSpPr txBox="1"/>
          <p:nvPr/>
        </p:nvSpPr>
        <p:spPr>
          <a:xfrm>
            <a:off x="762000" y="2286000"/>
            <a:ext cx="7086600" cy="612775"/>
          </a:xfrm>
          <a:prstGeom prst="rect">
            <a:avLst/>
          </a:prstGeom>
          <a:noFill/>
          <a:ln w="9525">
            <a:noFill/>
          </a:ln>
        </p:spPr>
        <p:txBody>
          <a:bodyPr lIns="64221" tIns="32111" rIns="64221" bIns="32111">
            <a:spAutoFit/>
          </a:bodyPr>
          <a:p>
            <a:pPr defTabSz="643255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</a:rPr>
              <a:t>IAMEN PICVALUE CORP.</a:t>
            </a:r>
            <a:endParaRPr lang="zh-CN" altLang="en-US" sz="36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Rectangle 32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69225" cy="1103313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	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054" name="Picture 8" descr="COOLVALUE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969963"/>
            <a:ext cx="1644650" cy="70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Text Box 9"/>
          <p:cNvSpPr txBox="1"/>
          <p:nvPr/>
        </p:nvSpPr>
        <p:spPr>
          <a:xfrm>
            <a:off x="5638800" y="2971800"/>
            <a:ext cx="154781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800" i="1" dirty="0">
                <a:solidFill>
                  <a:schemeClr val="tx1"/>
                </a:solidFill>
                <a:latin typeface="Courier New" panose="02070309020205020404" pitchFamily="49" charset="0"/>
              </a:rPr>
              <a:t>Since 2005</a:t>
            </a:r>
            <a:endParaRPr lang="zh-CN" altLang="en-US" sz="1800" i="1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7733" y="3395345"/>
            <a:ext cx="73196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643255">
              <a:spcBef>
                <a:spcPct val="50000"/>
              </a:spcBef>
              <a:buNone/>
            </a:pPr>
            <a:r>
              <a:rPr lang="en-US" altLang="zh-CN" sz="12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+mn-ea"/>
              </a:rPr>
              <a:t>Add:Unit 1106, No. 3 Bldg, Yuanbo Business Centre,  </a:t>
            </a:r>
            <a:endParaRPr lang="en-US" altLang="zh-CN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+mn-ea"/>
            </a:endParaRPr>
          </a:p>
          <a:p>
            <a:pPr algn="ctr" defTabSz="643255">
              <a:spcBef>
                <a:spcPct val="50000"/>
              </a:spcBef>
              <a:buNone/>
            </a:pPr>
            <a:r>
              <a:rPr lang="en-US" altLang="zh-CN" sz="12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+mn-ea"/>
              </a:rPr>
              <a:t>516 Xinglinwan Avenue, Jimei District Xiamen 361022, Fujian, China</a:t>
            </a:r>
            <a:endParaRPr lang="zh-CN" altLang="en-US" sz="12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7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6151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/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6152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>
              <a:spAutoFit/>
            </a:bodyPr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6148" name="TextBox 9"/>
          <p:cNvSpPr txBox="1"/>
          <p:nvPr/>
        </p:nvSpPr>
        <p:spPr>
          <a:xfrm>
            <a:off x="3810000" y="609600"/>
            <a:ext cx="1295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</a:rPr>
              <a:t>Showroom</a:t>
            </a:r>
            <a:endParaRPr lang="zh-CN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矩形 11"/>
          <p:cNvSpPr/>
          <p:nvPr/>
        </p:nvSpPr>
        <p:spPr>
          <a:xfrm>
            <a:off x="3962400" y="5867400"/>
            <a:ext cx="1371600" cy="228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lIns="91340" tIns="45670" rIns="91340" bIns="45670" anchor="ctr" anchorCtr="0"/>
          <a:p>
            <a:pPr algn="ctr" defTabSz="643255">
              <a:tabLst>
                <a:tab pos="4083050" algn="l"/>
              </a:tabLst>
            </a:pP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6150" name="图片 8" descr="factory (16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143000"/>
            <a:ext cx="6400800" cy="426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6"/>
          <p:cNvSpPr/>
          <p:nvPr/>
        </p:nvSpPr>
        <p:spPr>
          <a:xfrm>
            <a:off x="3822700" y="5751513"/>
            <a:ext cx="1490663" cy="3381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4099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4104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4105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4100" name="Rectangle 32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69225" cy="1103313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	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4101" name="Picture 7" descr="COOLVALUE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609600"/>
            <a:ext cx="1644650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2"/>
          <p:cNvSpPr>
            <a:spLocks noGrp="1"/>
          </p:cNvSpPr>
          <p:nvPr/>
        </p:nvSpPr>
        <p:spPr>
          <a:xfrm>
            <a:off x="2133600" y="990600"/>
            <a:ext cx="4800600" cy="762000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defTabSz="643255">
              <a:buFontTx/>
            </a:pPr>
            <a:r>
              <a:rPr lang="en-US" altLang="zh-CN" sz="36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Profile</a:t>
            </a: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endParaRPr lang="en-US" altLang="zh-CN" sz="500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4103" name="Rectangle 3"/>
          <p:cNvSpPr>
            <a:spLocks noGrp="1"/>
          </p:cNvSpPr>
          <p:nvPr/>
        </p:nvSpPr>
        <p:spPr>
          <a:xfrm>
            <a:off x="762000" y="1752600"/>
            <a:ext cx="7740015" cy="3715385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marL="882650" lvl="1" indent="-347345" algn="l" defTabSz="643255" eaLnBrk="1" hangingPunct="1">
              <a:spcBef>
                <a:spcPts val="2675"/>
              </a:spcBef>
              <a:buSzPct val="171000"/>
              <a:buFont typeface="Lucida Grande" charset="0"/>
              <a:buChar char="•"/>
            </a:pPr>
            <a:r>
              <a:rPr lang="en-US" altLang="zh-CN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Years In Business: 16</a:t>
            </a:r>
            <a:endParaRPr lang="en-US" altLang="zh-CN" sz="21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spcBef>
                <a:spcPts val="2675"/>
              </a:spcBef>
              <a:buSzPct val="171000"/>
              <a:buFont typeface="Lucida Grande" charset="0"/>
              <a:buChar char="•"/>
            </a:pPr>
            <a:r>
              <a:rPr lang="en-US" altLang="zh-CN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2021 Sales Amount:  USD12</a:t>
            </a:r>
            <a:r>
              <a:rPr lang="zh-CN" altLang="en-US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,</a:t>
            </a:r>
            <a:r>
              <a:rPr lang="en-US" altLang="zh-CN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0</a:t>
            </a:r>
            <a:r>
              <a:rPr lang="zh-CN" altLang="en-US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00,000,000</a:t>
            </a:r>
            <a:endParaRPr lang="en-US" altLang="zh-CN" sz="21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spcBef>
                <a:spcPts val="2675"/>
              </a:spcBef>
              <a:buSzPct val="171000"/>
              <a:buFont typeface="Arial" panose="020B0604020202020204" pitchFamily="34" charset="0"/>
              <a:buChar char="•"/>
            </a:pPr>
            <a:r>
              <a:rPr lang="en-US" altLang="zh-CN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Main Markets (%): Europe 40%, USA </a:t>
            </a:r>
            <a:r>
              <a:rPr lang="zh-CN" altLang="en-US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4</a:t>
            </a:r>
            <a:r>
              <a:rPr lang="en-US" altLang="zh-CN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0%, SOUTH AMERICA 15%, Europe 5%, </a:t>
            </a:r>
            <a:r>
              <a:rPr lang="zh-CN" altLang="en-US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OTHERS</a:t>
            </a:r>
            <a:r>
              <a:rPr lang="en-US" altLang="zh-CN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  </a:t>
            </a:r>
            <a:endParaRPr lang="zh-CN" altLang="en-US" sz="21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0" lvl="1" indent="-347345" algn="l" defTabSz="643255" eaLnBrk="1" hangingPunct="1">
              <a:spcBef>
                <a:spcPts val="2675"/>
              </a:spcBef>
              <a:buSzPct val="171000"/>
              <a:buFont typeface="Arial" panose="020B0604020202020204" pitchFamily="34" charset="0"/>
              <a:buChar char="•"/>
            </a:pPr>
            <a:r>
              <a:rPr lang="en-US" altLang="zh-CN" sz="21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Office have over 16 employees: 10 sales, 2 quality inspector, 1 administrator, 1accountant and 1designer</a:t>
            </a:r>
            <a:endParaRPr lang="en-US" altLang="zh-CN" sz="21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0" lvl="1" indent="-347345" algn="l" defTabSz="643255" eaLnBrk="1" hangingPunct="1">
              <a:spcBef>
                <a:spcPts val="2675"/>
              </a:spcBef>
              <a:buSzPct val="171000"/>
              <a:buFont typeface="Arial" panose="020B0604020202020204" pitchFamily="34" charset="0"/>
              <a:buChar char="•"/>
            </a:pPr>
            <a:endParaRPr lang="en-US" altLang="zh-CN" sz="21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spcBef>
                <a:spcPts val="2675"/>
              </a:spcBef>
              <a:buSzPct val="171000"/>
              <a:buFont typeface="Arial" panose="020B0604020202020204" pitchFamily="34" charset="0"/>
              <a:buChar char="•"/>
            </a:pPr>
            <a:endParaRPr lang="zh-CN" altLang="en-US" sz="21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535305" lvl="1" algn="l" defTabSz="643255" eaLnBrk="1" hangingPunct="1">
              <a:spcBef>
                <a:spcPts val="2675"/>
              </a:spcBef>
              <a:buSzPct val="171000"/>
              <a:buFont typeface="Arial" panose="020B0604020202020204" pitchFamily="34" charset="0"/>
            </a:pPr>
            <a:endParaRPr lang="zh-CN" altLang="en-US" sz="21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6"/>
          <p:cNvSpPr/>
          <p:nvPr/>
        </p:nvSpPr>
        <p:spPr>
          <a:xfrm>
            <a:off x="3822700" y="5751513"/>
            <a:ext cx="1490663" cy="3381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5123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5128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5129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5124" name="Rectangle 32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69225" cy="1103313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	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5125" name="Picture 7" descr="COOLVALUE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609600"/>
            <a:ext cx="1644650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Rectangle 2"/>
          <p:cNvSpPr>
            <a:spLocks noGrp="1"/>
          </p:cNvSpPr>
          <p:nvPr/>
        </p:nvSpPr>
        <p:spPr>
          <a:xfrm>
            <a:off x="2057400" y="609600"/>
            <a:ext cx="4800600" cy="762000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defTabSz="643255">
              <a:buFontTx/>
            </a:pPr>
            <a:r>
              <a:rPr lang="en-US" altLang="zh-CN" sz="36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Profile</a:t>
            </a: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endParaRPr lang="en-US" altLang="zh-CN" sz="500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533400" y="1219200"/>
            <a:ext cx="8229600" cy="4525963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/>
          <a:lstStyle/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rPr>
              <a:t>Key Customers (Country):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rPr>
              <a:t>        TJ MAXX (USA),                                          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The Royal Standard (USA)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rPr>
              <a:t>Kroger(USA),                                               MOAM Group(USA)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Wal-Mart (USA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, Canada, Brazil</a:t>
            </a:r>
            <a:r>
              <a:rPr lang="en-US" altLang="zh-CN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, Mexico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),        Enchanté Accessories lnc(USA)</a:t>
            </a:r>
            <a:endParaRPr lang="en-US" sz="19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        B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ed, Bath &amp; Beyond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(USA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, New Zealand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),        Belk (USA)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R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oss Procurement Inc. 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(USA)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, </a:t>
            </a: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BJ’s Wholesale Club (USA),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altLang="zh-CN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Sam’s Club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(USA)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JC Penney (USA),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231775" marR="0" lvl="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defRPr/>
            </a:pP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6"/>
          <p:cNvSpPr/>
          <p:nvPr/>
        </p:nvSpPr>
        <p:spPr>
          <a:xfrm>
            <a:off x="3822700" y="5751513"/>
            <a:ext cx="1490663" cy="3381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6147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6152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6153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6148" name="Rectangle 32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69225" cy="1103313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	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149" name="Picture 7" descr="COOLVALUE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609600"/>
            <a:ext cx="1644650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Rectangle 2"/>
          <p:cNvSpPr>
            <a:spLocks noGrp="1"/>
          </p:cNvSpPr>
          <p:nvPr/>
        </p:nvSpPr>
        <p:spPr>
          <a:xfrm>
            <a:off x="2133600" y="990600"/>
            <a:ext cx="4800600" cy="762000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defTabSz="643255">
              <a:buFontTx/>
            </a:pPr>
            <a:r>
              <a:rPr lang="en-US" altLang="zh-CN" sz="36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Profile</a:t>
            </a: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endParaRPr lang="en-US" altLang="zh-CN" sz="500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129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 cmpd="sng">
            <a:noFill/>
            <a:bevel/>
          </a:ln>
          <a:effectLst/>
        </p:spPr>
        <p:txBody>
          <a:bodyPr/>
          <a:lstStyle/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rPr>
              <a:t>Key Customers (Country):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altLang="zh-CN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VOG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(</a:t>
            </a:r>
            <a:r>
              <a:rPr lang="en-US" altLang="zh-CN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Austria, Czech, Poland, Hungary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Joinco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</a:t>
            </a:r>
            <a:r>
              <a:rPr lang="en-US" sz="1900" b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Importação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e </a:t>
            </a:r>
            <a:r>
              <a:rPr lang="en-US" sz="1900" b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Exportação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, </a:t>
            </a:r>
            <a:r>
              <a:rPr lang="en-US" sz="1900" b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Lda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(P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ortugal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),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ヒラギノ角ゴ Pro W3" charset="-120"/>
                <a:sym typeface="Gill Sans" charset="0"/>
              </a:rPr>
              <a:t>TAMMER-TUKKU (F</a:t>
            </a:r>
            <a:r>
              <a:rPr lang="zh-CN" alt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inland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ヒラギノ角ゴ Pro W3" charset="-120"/>
                <a:sym typeface="Gill Sans" charset="0"/>
              </a:rPr>
              <a:t>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ヒラギノ角ゴ Pro W3" charset="-120"/>
              <a:cs typeface="+mn-cs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Stokomani</a:t>
            </a: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 Siege (France)</a:t>
            </a:r>
            <a:endParaRPr lang="en-US" sz="19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Coles(Australia)</a:t>
            </a:r>
            <a:endParaRPr lang="en-US" sz="19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TK MAXX(Australia)</a:t>
            </a:r>
            <a:endParaRPr lang="en-US" sz="19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r>
              <a:rPr lang="en-US" sz="1900" b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 charset="0"/>
                <a:ea typeface="宋体" panose="02010600030101010101" pitchFamily="2" charset="-122"/>
                <a:sym typeface="Gill Sans" charset="0"/>
              </a:rPr>
              <a:t>Wolt(Finland, food delivery bag)</a:t>
            </a:r>
            <a:endParaRPr lang="en-US" sz="19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endParaRPr lang="en-US" sz="1900" b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marR="0" lvl="1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535305" marR="0" lvl="1" indent="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  <a:p>
            <a:pPr marL="579755" marR="0" lvl="0" indent="-347980" algn="l" defTabSz="643255" rtl="0" eaLnBrk="1" fontAlgn="base" latinLnBrk="0" hangingPunct="1">
              <a:lnSpc>
                <a:spcPct val="80000"/>
              </a:lnSpc>
              <a:spcBef>
                <a:spcPts val="2675"/>
              </a:spcBef>
              <a:spcAft>
                <a:spcPct val="0"/>
              </a:spcAft>
              <a:buClrTx/>
              <a:buSzPct val="171000"/>
              <a:buFont typeface="Lucida Grande" charset="0"/>
              <a:buChar char="•"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 charset="0"/>
              <a:ea typeface="宋体" panose="02010600030101010101" pitchFamily="2" charset="-122"/>
              <a:cs typeface="+mn-cs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6"/>
          <p:cNvSpPr/>
          <p:nvPr/>
        </p:nvSpPr>
        <p:spPr>
          <a:xfrm>
            <a:off x="3822700" y="5751513"/>
            <a:ext cx="1490663" cy="3381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7171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7176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7177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7172" name="Rectangle 32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69225" cy="1103313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	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7173" name="Picture 7" descr="COOLVALUE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609600"/>
            <a:ext cx="1644650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Rectangle 2"/>
          <p:cNvSpPr>
            <a:spLocks noGrp="1"/>
          </p:cNvSpPr>
          <p:nvPr/>
        </p:nvSpPr>
        <p:spPr>
          <a:xfrm>
            <a:off x="2133600" y="990600"/>
            <a:ext cx="4800600" cy="762000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defTabSz="643255">
              <a:buFontTx/>
            </a:pPr>
            <a:r>
              <a:rPr lang="en-US" altLang="zh-CN" sz="36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Strengths</a:t>
            </a: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endParaRPr lang="en-US" altLang="zh-CN" sz="500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7175" name="Rectangle 3"/>
          <p:cNvSpPr>
            <a:spLocks noGrp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Product Range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:</a:t>
            </a:r>
            <a:endParaRPr lang="en-US" altLang="zh-CN" sz="240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</a:pPr>
            <a:r>
              <a:rPr lang="zh-CN" altLang="en-US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Cooler Bags</a:t>
            </a:r>
            <a:endParaRPr lang="zh-CN" altLang="en-US" sz="19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</a:pPr>
            <a:r>
              <a:rPr lang="en-US" altLang="zh-CN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Tote Bags</a:t>
            </a:r>
            <a:endParaRPr lang="zh-CN" altLang="en-US" sz="19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</a:pPr>
            <a:r>
              <a:rPr lang="zh-CN" altLang="en-US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Picnic Bags, Picnic Backpacks</a:t>
            </a:r>
            <a:endParaRPr lang="zh-CN" altLang="en-US" sz="19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</a:pPr>
            <a:r>
              <a:rPr lang="zh-CN" altLang="en-US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Beach Bags</a:t>
            </a:r>
            <a:r>
              <a:rPr lang="en-US" altLang="zh-CN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, Shopping Bags</a:t>
            </a:r>
            <a:endParaRPr lang="zh-CN" altLang="en-US" sz="19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</a:pPr>
            <a:r>
              <a:rPr lang="zh-CN" altLang="en-US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Picnic Blankets</a:t>
            </a:r>
            <a:r>
              <a:rPr lang="en-US" altLang="zh-CN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, Beach Mat</a:t>
            </a:r>
            <a:endParaRPr lang="zh-CN" altLang="en-US" sz="19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</a:pPr>
            <a:r>
              <a:rPr lang="en-US" altLang="zh-CN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Food Delivery</a:t>
            </a:r>
            <a:r>
              <a:rPr lang="zh-CN" altLang="en-US" sz="1900" b="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 Bags</a:t>
            </a:r>
            <a:endParaRPr lang="en-US" altLang="zh-CN" sz="1900" b="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  <a:p>
            <a:pPr marL="882650" lvl="1" indent="-347345" algn="l" defTabSz="643255" eaLnBrk="1" hangingPunct="1">
              <a:lnSpc>
                <a:spcPct val="80000"/>
              </a:lnSpc>
              <a:spcBef>
                <a:spcPts val="2675"/>
              </a:spcBef>
              <a:buSzPct val="171000"/>
              <a:buFont typeface="Lucida Grande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Material: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p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olyester,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rpet, n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on-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w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oven, 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c</a:t>
            </a:r>
            <a:r>
              <a:rPr lang="zh-CN" altLang="en-US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anvas</a:t>
            </a:r>
            <a:r>
              <a:rPr lang="en-US" altLang="zh-CN" sz="24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,PVC</a:t>
            </a:r>
            <a:endParaRPr lang="en-US" altLang="zh-CN" sz="240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0"/>
          <p:cNvSpPr txBox="1"/>
          <p:nvPr/>
        </p:nvSpPr>
        <p:spPr>
          <a:xfrm>
            <a:off x="2819400" y="5562600"/>
            <a:ext cx="3214688" cy="327025"/>
          </a:xfrm>
          <a:prstGeom prst="rect">
            <a:avLst/>
          </a:prstGeom>
          <a:noFill/>
          <a:ln w="25400">
            <a:noFill/>
          </a:ln>
        </p:spPr>
        <p:txBody>
          <a:bodyPr lIns="64291" tIns="32146" rIns="64291" bIns="32146">
            <a:spAutoFit/>
          </a:bodyPr>
          <a:p>
            <a:pPr algn="ctr" defTabSz="643255">
              <a:spcBef>
                <a:spcPct val="50000"/>
              </a:spcBef>
              <a:buNone/>
            </a:pPr>
            <a:r>
              <a:rPr lang="en-US" altLang="zh-CN" sz="1700" dirty="0">
                <a:solidFill>
                  <a:srgbClr val="000000"/>
                </a:solidFill>
                <a:latin typeface="Gill Sans"/>
                <a:ea typeface="ヒラギノ角ゴ Pro W3"/>
                <a:sym typeface="Gill Sans"/>
              </a:rPr>
              <a:t>2016-7-27</a:t>
            </a:r>
            <a:endParaRPr lang="en-US" altLang="zh-TW" sz="1700" dirty="0">
              <a:solidFill>
                <a:srgbClr val="000000"/>
              </a:solidFill>
              <a:latin typeface="Gill Sans"/>
              <a:ea typeface="ヒラギノ角ゴ Pro W3"/>
              <a:sym typeface="Gill Sans"/>
            </a:endParaRPr>
          </a:p>
        </p:txBody>
      </p:sp>
      <p:grpSp>
        <p:nvGrpSpPr>
          <p:cNvPr id="3075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3079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/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3080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>
              <a:spAutoFit/>
            </a:bodyPr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pic>
        <p:nvPicPr>
          <p:cNvPr id="3076" name="Picture 2" descr="IMG_3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990600"/>
            <a:ext cx="6586538" cy="439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9"/>
          <p:cNvSpPr txBox="1"/>
          <p:nvPr/>
        </p:nvSpPr>
        <p:spPr>
          <a:xfrm>
            <a:off x="3657600" y="609600"/>
            <a:ext cx="1295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</a:rPr>
              <a:t>Factory</a:t>
            </a:r>
            <a:endParaRPr lang="zh-CN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矩形 11"/>
          <p:cNvSpPr/>
          <p:nvPr/>
        </p:nvSpPr>
        <p:spPr>
          <a:xfrm>
            <a:off x="3962400" y="5867400"/>
            <a:ext cx="1371600" cy="228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lIns="91340" tIns="45670" rIns="91340" bIns="45670" anchor="ctr" anchorCtr="0"/>
          <a:p>
            <a:pPr algn="ctr" defTabSz="643255">
              <a:tabLst>
                <a:tab pos="4083050" algn="l"/>
              </a:tabLst>
            </a:pPr>
            <a:endParaRPr lang="zh-CN" altLang="en-US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20"/>
          <p:cNvSpPr txBox="1"/>
          <p:nvPr/>
        </p:nvSpPr>
        <p:spPr>
          <a:xfrm>
            <a:off x="2971800" y="5562600"/>
            <a:ext cx="3214688" cy="327025"/>
          </a:xfrm>
          <a:prstGeom prst="rect">
            <a:avLst/>
          </a:prstGeom>
          <a:noFill/>
          <a:ln w="25400">
            <a:noFill/>
          </a:ln>
        </p:spPr>
        <p:txBody>
          <a:bodyPr lIns="64291" tIns="32146" rIns="64291" bIns="32146">
            <a:spAutoFit/>
          </a:bodyPr>
          <a:p>
            <a:pPr algn="ctr" defTabSz="643255">
              <a:spcBef>
                <a:spcPct val="50000"/>
              </a:spcBef>
              <a:buNone/>
            </a:pPr>
            <a:r>
              <a:rPr lang="en-US" altLang="zh-CN" sz="1700" dirty="0">
                <a:solidFill>
                  <a:srgbClr val="000000"/>
                </a:solidFill>
                <a:latin typeface="Gill Sans"/>
                <a:ea typeface="ヒラギノ角ゴ Pro W3"/>
                <a:sym typeface="Gill Sans"/>
              </a:rPr>
              <a:t>2016-7-27</a:t>
            </a:r>
            <a:endParaRPr lang="en-US" altLang="zh-TW" sz="1700" dirty="0">
              <a:solidFill>
                <a:srgbClr val="000000"/>
              </a:solidFill>
              <a:latin typeface="Gill Sans"/>
              <a:ea typeface="ヒラギノ角ゴ Pro W3"/>
              <a:sym typeface="Gill Sans"/>
            </a:endParaRPr>
          </a:p>
        </p:txBody>
      </p:sp>
      <p:grpSp>
        <p:nvGrpSpPr>
          <p:cNvPr id="4099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4103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/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4104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>
              <a:spAutoFit/>
            </a:bodyPr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4100" name="TextBox 9"/>
          <p:cNvSpPr txBox="1"/>
          <p:nvPr/>
        </p:nvSpPr>
        <p:spPr>
          <a:xfrm>
            <a:off x="3810000" y="609600"/>
            <a:ext cx="1295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</a:rPr>
              <a:t>Factory</a:t>
            </a:r>
            <a:endParaRPr lang="zh-CN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矩形 11"/>
          <p:cNvSpPr/>
          <p:nvPr/>
        </p:nvSpPr>
        <p:spPr>
          <a:xfrm>
            <a:off x="3962400" y="5867400"/>
            <a:ext cx="1371600" cy="228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lIns="91340" tIns="45670" rIns="91340" bIns="45670" anchor="ctr" anchorCtr="0"/>
          <a:p>
            <a:pPr algn="ctr" defTabSz="643255">
              <a:tabLst>
                <a:tab pos="4083050" algn="l"/>
              </a:tabLst>
            </a:pP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4102" name="图片 13" descr="factory (34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1143000"/>
            <a:ext cx="6515100" cy="434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3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5128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/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5129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25400">
              <a:noFill/>
            </a:ln>
          </p:spPr>
          <p:txBody>
            <a:bodyPr>
              <a:spAutoFit/>
            </a:bodyPr>
            <a:p>
              <a:pPr algn="ctr">
                <a:buNone/>
              </a:pPr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5124" name="TextBox 9"/>
          <p:cNvSpPr txBox="1"/>
          <p:nvPr/>
        </p:nvSpPr>
        <p:spPr>
          <a:xfrm>
            <a:off x="3810000" y="609600"/>
            <a:ext cx="1295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</a:rPr>
              <a:t>Factory</a:t>
            </a:r>
            <a:endParaRPr lang="zh-CN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5" name="矩形 11"/>
          <p:cNvSpPr/>
          <p:nvPr/>
        </p:nvSpPr>
        <p:spPr>
          <a:xfrm>
            <a:off x="3962400" y="5867400"/>
            <a:ext cx="1371600" cy="228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lIns="91340" tIns="45670" rIns="91340" bIns="45670" anchor="ctr" anchorCtr="0"/>
          <a:p>
            <a:pPr algn="ctr" defTabSz="643255">
              <a:tabLst>
                <a:tab pos="4083050" algn="l"/>
              </a:tabLst>
            </a:pP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5126" name="图片 12" descr="factory (19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676400"/>
            <a:ext cx="4568825" cy="318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13" descr="factory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744788"/>
            <a:ext cx="3197225" cy="2132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6"/>
          <p:cNvSpPr/>
          <p:nvPr/>
        </p:nvSpPr>
        <p:spPr>
          <a:xfrm>
            <a:off x="3822700" y="5751513"/>
            <a:ext cx="1490663" cy="3381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11267" name="Group 28"/>
          <p:cNvGrpSpPr/>
          <p:nvPr/>
        </p:nvGrpSpPr>
        <p:grpSpPr>
          <a:xfrm>
            <a:off x="4251325" y="3035300"/>
            <a:ext cx="9144000" cy="0"/>
            <a:chOff x="0" y="0"/>
            <a:chExt cx="8192" cy="0"/>
          </a:xfrm>
        </p:grpSpPr>
        <p:sp>
          <p:nvSpPr>
            <p:cNvPr id="11274" name="Rectangle 27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/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  <p:sp>
          <p:nvSpPr>
            <p:cNvPr id="11275" name="Rectangle 25"/>
            <p:cNvSpPr/>
            <p:nvPr/>
          </p:nvSpPr>
          <p:spPr>
            <a:xfrm>
              <a:off x="0" y="0"/>
              <a:ext cx="8192" cy="0"/>
            </a:xfrm>
            <a:prstGeom prst="rect">
              <a:avLst/>
            </a:prstGeom>
            <a:solidFill>
              <a:srgbClr val="D5D8DE"/>
            </a:solidFill>
            <a:ln w="9525">
              <a:noFill/>
            </a:ln>
          </p:spPr>
          <p:txBody>
            <a:bodyPr>
              <a:spAutoFit/>
            </a:bodyPr>
            <a:p>
              <a:endParaRPr lang="zh-CN" altLang="en-US" dirty="0">
                <a:latin typeface="Courier New" panose="02070309020205020404" pitchFamily="49" charset="0"/>
              </a:endParaRPr>
            </a:p>
          </p:txBody>
        </p:sp>
      </p:grpSp>
      <p:sp>
        <p:nvSpPr>
          <p:cNvPr id="11268" name="Rectangle 32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69225" cy="1103313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	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11269" name="Picture 7" descr="COOLVALUE 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609600"/>
            <a:ext cx="1644650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Rectangle 2"/>
          <p:cNvSpPr>
            <a:spLocks noGrp="1"/>
          </p:cNvSpPr>
          <p:nvPr/>
        </p:nvSpPr>
        <p:spPr>
          <a:xfrm>
            <a:off x="2133600" y="990600"/>
            <a:ext cx="4800600" cy="762000"/>
          </a:xfrm>
          <a:prstGeom prst="rect">
            <a:avLst/>
          </a:prstGeom>
          <a:noFill/>
          <a:ln w="9525">
            <a:noFill/>
          </a:ln>
        </p:spPr>
        <p:txBody>
          <a:bodyPr lIns="64291" tIns="32146" rIns="64291" bIns="32146"/>
          <a:p>
            <a:pPr defTabSz="643255">
              <a:buFontTx/>
            </a:pPr>
            <a:r>
              <a:rPr lang="zh-CN" altLang="en-US" sz="36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  <a:t>Factory</a:t>
            </a: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br>
              <a:rPr lang="en-US" altLang="zh-CN" sz="5000" dirty="0">
                <a:solidFill>
                  <a:schemeClr val="tx1"/>
                </a:solidFill>
                <a:latin typeface="Gill Sans" charset="0"/>
                <a:ea typeface="宋体" panose="02010600030101010101" pitchFamily="2" charset="-122"/>
                <a:sym typeface="Gill Sans" charset="0"/>
              </a:rPr>
            </a:br>
            <a:endParaRPr lang="en-US" altLang="zh-CN" sz="5000" dirty="0">
              <a:solidFill>
                <a:schemeClr val="tx1"/>
              </a:solidFill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pic>
        <p:nvPicPr>
          <p:cNvPr id="11271" name="图片 9" descr="IMG_7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316865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图片 10" descr="IMG_7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3200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TextBox 11"/>
          <p:cNvSpPr txBox="1"/>
          <p:nvPr/>
        </p:nvSpPr>
        <p:spPr>
          <a:xfrm>
            <a:off x="3962400" y="2743200"/>
            <a:ext cx="4051300" cy="18161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2800" dirty="0">
                <a:solidFill>
                  <a:schemeClr val="tx1"/>
                </a:solidFill>
                <a:latin typeface="Courier New" panose="02070309020205020404" pitchFamily="49" charset="0"/>
              </a:rPr>
              <a:t>Worker: 80</a:t>
            </a:r>
            <a:endParaRPr lang="en-US" altLang="zh-CN" sz="2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Courier New" panose="02070309020205020404" pitchFamily="49" charset="0"/>
              </a:rPr>
              <a:t>Design Dept.: 4</a:t>
            </a:r>
            <a:endParaRPr lang="en-US" altLang="zh-CN" sz="2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Courier New" panose="02070309020205020404" pitchFamily="49" charset="0"/>
              </a:rPr>
              <a:t>QC Dept. 6</a:t>
            </a:r>
            <a:endParaRPr lang="en-US" altLang="zh-CN" sz="2800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Courier New" panose="02070309020205020404" pitchFamily="49" charset="0"/>
              </a:rPr>
              <a:t>Production Dept. 5</a:t>
            </a:r>
            <a:endParaRPr lang="zh-CN" altLang="en-US" sz="28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hapter P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 Page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340" tIns="45670" rIns="91340" bIns="4567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华文楷体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340" tIns="45670" rIns="91340" bIns="4567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urier New" panose="02070309020205020404" pitchFamily="49" charset="0"/>
            <a:ea typeface="华文楷体" panose="02010600040101010101" pitchFamily="2" charset="-122"/>
          </a:defRPr>
        </a:defPPr>
      </a:lstStyle>
    </a:lnDef>
  </a:objectDefaults>
  <a:extraClrSchemeLst>
    <a:extraClrScheme>
      <a:clrScheme name="Chapt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WPS 演示</Application>
  <PresentationFormat>全屏显示(4:3)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Courier New</vt:lpstr>
      <vt:lpstr>华文楷体</vt:lpstr>
      <vt:lpstr>Gill Sans</vt:lpstr>
      <vt:lpstr>Gill Sans MT</vt:lpstr>
      <vt:lpstr>ヒラギノ角ゴ Pro W3</vt:lpstr>
      <vt:lpstr>MingLiU</vt:lpstr>
      <vt:lpstr>Lucida Grande</vt:lpstr>
      <vt:lpstr>Calibri</vt:lpstr>
      <vt:lpstr>Gill Sans</vt:lpstr>
      <vt:lpstr>ヒラギノ角ゴ Pro W3</vt:lpstr>
      <vt:lpstr>微软雅黑</vt:lpstr>
      <vt:lpstr>Arial Unicode MS</vt:lpstr>
      <vt:lpstr>Segoe Print</vt:lpstr>
      <vt:lpstr>Chapter Page</vt:lpstr>
      <vt:lpstr>	</vt:lpstr>
      <vt:lpstr>	</vt:lpstr>
      <vt:lpstr>	</vt:lpstr>
      <vt:lpstr>	</vt:lpstr>
      <vt:lpstr>	</vt:lpstr>
      <vt:lpstr>PowerPoint 演示文稿</vt:lpstr>
      <vt:lpstr>PowerPoint 演示文稿</vt:lpstr>
      <vt:lpstr>PowerPoint 演示文稿</vt:lpstr>
      <vt:lpstr>	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Florence Wu</dc:creator>
  <cp:lastModifiedBy>Ruki</cp:lastModifiedBy>
  <cp:revision>192</cp:revision>
  <dcterms:created xsi:type="dcterms:W3CDTF">2015-09-15T08:33:00Z</dcterms:created>
  <dcterms:modified xsi:type="dcterms:W3CDTF">2022-04-13T04:36:23Z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1A338DC70DF8475A904421466220B036</vt:lpwstr>
  </property>
</Properties>
</file>